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4" id="{A835044E-8A0F-48CE-BA99-A6CC8AD27A88}">
          <p14:sldIdLst>
            <p14:sldId id="275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95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 err="1"/>
              <a:t>Лекция</a:t>
            </a:r>
            <a:r>
              <a:rPr dirty="0"/>
              <a:t> 1</a:t>
            </a:r>
            <a:r>
              <a:rPr lang="ru-RU" dirty="0"/>
              <a:t>4</a:t>
            </a:r>
            <a:r>
              <a:rPr dirty="0"/>
              <a:t>. </a:t>
            </a:r>
            <a:r>
              <a:rPr lang="ru-RU" dirty="0"/>
              <a:t>Некоторые приложения определенных интегралов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400"/>
            </a:pPr>
            <a:r>
              <a:t>Математика 1</a:t>
            </a:r>
          </a:p>
        </p:txBody>
      </p:sp>
    </p:spTree>
    <p:extLst>
      <p:ext uri="{BB962C8B-B14F-4D97-AF65-F5344CB8AC3E}">
        <p14:creationId xmlns:p14="http://schemas.microsoft.com/office/powerpoint/2010/main" val="26949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E6413-A9DD-4A08-BFF0-F468DEC9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Длина дуги кривой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DBEE3-9A9A-43D9-8C39-08D3E04AE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Кривая задана графиком функции 𝑦=𝑓(𝑥)</a:t>
            </a:r>
            <a:r>
              <a:rPr lang="en-US" sz="2400" dirty="0"/>
              <a:t>, 𝑥∈[𝑎,𝑏].</a:t>
            </a:r>
            <a:endParaRPr lang="ru-RU" sz="2400" dirty="0"/>
          </a:p>
          <a:p>
            <a:r>
              <a:rPr lang="ru-RU" sz="2400" dirty="0"/>
              <a:t>Длина дуги определяется как предел сумм длин вписанных ломаных.</a:t>
            </a:r>
          </a:p>
          <a:p>
            <a:r>
              <a:rPr lang="ru-RU" sz="2400" dirty="0"/>
              <a:t>Если 𝑓(𝑥)</a:t>
            </a:r>
            <a:r>
              <a:rPr lang="en-US" sz="2400" dirty="0"/>
              <a:t> </a:t>
            </a:r>
            <a:r>
              <a:rPr lang="ru-RU" sz="2400" dirty="0"/>
              <a:t>непрерывно дифференцируема на [𝑎,𝑏]</a:t>
            </a:r>
            <a:r>
              <a:rPr lang="en-US" sz="2400" dirty="0"/>
              <a:t>, </a:t>
            </a:r>
            <a:r>
              <a:rPr lang="ru-RU" sz="2400" dirty="0"/>
              <a:t>то кривая спрямляема и</a:t>
            </a:r>
          </a:p>
        </p:txBody>
      </p:sp>
      <p:pic>
        <p:nvPicPr>
          <p:cNvPr id="22530" name="Picture 2">
            <a:extLst>
              <a:ext uri="{FF2B5EF4-FFF2-40B4-BE49-F238E27FC236}">
                <a16:creationId xmlns:a16="http://schemas.microsoft.com/office/drawing/2014/main" id="{D944172A-6E7C-4474-8601-49A1C892B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37" y="3606062"/>
            <a:ext cx="277058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269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F6233-987D-452D-B636-A7BC1AF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Длина дуги: другие задания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AFC63-DB20-41C2-AC94-23237E265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Параметрическая форма.</a:t>
            </a:r>
          </a:p>
          <a:p>
            <a:pPr marL="0" indent="0">
              <a:buNone/>
            </a:pPr>
            <a:r>
              <a:rPr lang="ru-RU" sz="2400" dirty="0"/>
              <a:t>Если кривая задана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/>
              <a:t>То</a:t>
            </a:r>
            <a:endParaRPr lang="ru-RU" sz="2000" dirty="0"/>
          </a:p>
          <a:p>
            <a:endParaRPr lang="ru-RU" sz="2400" dirty="0"/>
          </a:p>
          <a:p>
            <a:endParaRPr lang="ru-RU" sz="2400" dirty="0"/>
          </a:p>
        </p:txBody>
      </p:sp>
      <p:pic>
        <p:nvPicPr>
          <p:cNvPr id="23554" name="Picture 2">
            <a:extLst>
              <a:ext uri="{FF2B5EF4-FFF2-40B4-BE49-F238E27FC236}">
                <a16:creationId xmlns:a16="http://schemas.microsoft.com/office/drawing/2014/main" id="{F9DF34C8-0B78-4095-846A-AF5756B9B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3762" y="2213454"/>
            <a:ext cx="1350000" cy="1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>
            <a:extLst>
              <a:ext uri="{FF2B5EF4-FFF2-40B4-BE49-F238E27FC236}">
                <a16:creationId xmlns:a16="http://schemas.microsoft.com/office/drawing/2014/main" id="{4BFF5893-1A8C-41AA-99B2-A5F010B88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821" y="4176708"/>
            <a:ext cx="3652941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844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516D-9AAA-4C1E-9E53-9721A53B6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Объёмы тел вращения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A22BF-73F8-4F8A-A27F-36974FD06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Пусть тело пересекается плоскостями 𝑥=</a:t>
            </a:r>
            <a:r>
              <a:rPr lang="en-US" sz="2400" dirty="0"/>
              <a:t>const </a:t>
            </a:r>
            <a:r>
              <a:rPr lang="ru-RU" sz="2400" dirty="0"/>
              <a:t>по площадям 𝑆(𝑥)</a:t>
            </a:r>
            <a:r>
              <a:rPr lang="en-US" sz="2400" dirty="0"/>
              <a:t>.</a:t>
            </a:r>
            <a:endParaRPr lang="ru-RU" sz="2400" dirty="0"/>
          </a:p>
          <a:p>
            <a:r>
              <a:rPr lang="ru-RU" sz="2400" dirty="0"/>
              <a:t>Объём тела можно представить как предел суммы объёмов тонких цилиндров: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Если тело получается вращением криволинейной трапеции 𝑦=𝑓(𝑥)</a:t>
            </a:r>
            <a:r>
              <a:rPr lang="en-US" sz="2400" dirty="0"/>
              <a:t>, 𝑥∈[𝑎,𝑏], </a:t>
            </a:r>
            <a:r>
              <a:rPr lang="ru-RU" sz="2400" dirty="0"/>
              <a:t>вокруг оси 𝑂𝑥</a:t>
            </a:r>
            <a:r>
              <a:rPr lang="en-US" sz="2400" dirty="0"/>
              <a:t>, </a:t>
            </a:r>
            <a:r>
              <a:rPr lang="ru-RU" sz="2400" dirty="0"/>
              <a:t>то</a:t>
            </a:r>
          </a:p>
          <a:p>
            <a:endParaRPr lang="ru-RU" sz="2400" dirty="0"/>
          </a:p>
        </p:txBody>
      </p:sp>
      <p:pic>
        <p:nvPicPr>
          <p:cNvPr id="24578" name="Picture 2">
            <a:extLst>
              <a:ext uri="{FF2B5EF4-FFF2-40B4-BE49-F238E27FC236}">
                <a16:creationId xmlns:a16="http://schemas.microsoft.com/office/drawing/2014/main" id="{B7388CB5-2978-44C7-8031-562D9CF35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62" y="5018087"/>
            <a:ext cx="2238234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>
            <a:extLst>
              <a:ext uri="{FF2B5EF4-FFF2-40B4-BE49-F238E27FC236}">
                <a16:creationId xmlns:a16="http://schemas.microsoft.com/office/drawing/2014/main" id="{3F080334-AEC0-41BD-9F27-ADE32525B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63" y="3240880"/>
            <a:ext cx="1929412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65444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0F6DF-2C24-4FD3-880C-66D6A46D6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Примеры объёмов тел вращения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FD192-CE7E-4658-A1E9-946F08527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ru-RU" sz="2400" dirty="0"/>
              <a:t>Пример: объём тела, образованного вращением криволинейной трапеции 𝑦=𝑓(𝑥)</a:t>
            </a:r>
            <a:r>
              <a:rPr lang="en-US" sz="2400" dirty="0"/>
              <a:t>, 𝑥∈[𝑎,𝑏], </a:t>
            </a:r>
            <a:r>
              <a:rPr lang="ru-RU" sz="2400" dirty="0"/>
              <a:t>вокруг оси 𝑂𝑥</a:t>
            </a:r>
            <a:r>
              <a:rPr lang="en-US" sz="2400" dirty="0"/>
              <a:t>,</a:t>
            </a:r>
            <a:r>
              <a:rPr lang="ru-RU" sz="2400" dirty="0"/>
              <a:t>рассчитывается по формуле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При вращении той же области вокруг оси 𝑂𝑦</a:t>
            </a:r>
            <a:r>
              <a:rPr lang="en-US" sz="2400" dirty="0"/>
              <a:t> </a:t>
            </a:r>
            <a:r>
              <a:rPr lang="ru-RU" sz="2400" dirty="0"/>
              <a:t>используется другая формула (метод цилиндрических оболочек):</a:t>
            </a:r>
          </a:p>
        </p:txBody>
      </p:sp>
      <p:pic>
        <p:nvPicPr>
          <p:cNvPr id="25603" name="Picture 3">
            <a:extLst>
              <a:ext uri="{FF2B5EF4-FFF2-40B4-BE49-F238E27FC236}">
                <a16:creationId xmlns:a16="http://schemas.microsoft.com/office/drawing/2014/main" id="{7899FADD-A70B-4F40-9283-67ADC7AA8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574" y="2825750"/>
            <a:ext cx="3670714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>
            <a:extLst>
              <a:ext uri="{FF2B5EF4-FFF2-40B4-BE49-F238E27FC236}">
                <a16:creationId xmlns:a16="http://schemas.microsoft.com/office/drawing/2014/main" id="{FE7E67AA-B654-4C94-B22A-7964D40BC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575" y="4430600"/>
            <a:ext cx="2311765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4802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2CE9B-9547-4DDB-A661-38E98AFCA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Площадь поверхности вращения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8D1A8-BC5C-4ED2-8AED-32A1E3901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Пусть кривая задана 𝑦=𝑓(𝑥)</a:t>
            </a:r>
            <a:r>
              <a:rPr lang="en-US" sz="2400" dirty="0"/>
              <a:t>, 𝑥∈[𝑎,𝑏], </a:t>
            </a:r>
            <a:r>
              <a:rPr lang="ru-RU" sz="2400" dirty="0"/>
              <a:t>и вращается вокруг оси 𝑂𝑥</a:t>
            </a:r>
            <a:r>
              <a:rPr lang="en-US" sz="2400" dirty="0"/>
              <a:t>.</a:t>
            </a:r>
            <a:endParaRPr lang="ru-RU" sz="2400" dirty="0"/>
          </a:p>
          <a:p>
            <a:r>
              <a:rPr lang="ru-RU" sz="2400" dirty="0"/>
              <a:t>Можно показать, что площадь поверхности вращения равна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Формула получена как предел сумм площадей боковых поверхностей тонких усечённых конусов.</a:t>
            </a:r>
            <a:endParaRPr lang="en-US" sz="2400" dirty="0"/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215A47B6-F381-4398-85D9-00882184C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549" y="3294062"/>
            <a:ext cx="3770588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17464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76192-A5AE-4772-BF45-18BFAB3F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Вопросы для самоконтроля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F8F6C-7182-4003-A315-E959A21B2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+mj-lt"/>
              <a:buAutoNum type="arabicPeriod"/>
            </a:pPr>
            <a:r>
              <a:rPr lang="ru-RU" sz="2400" dirty="0"/>
              <a:t>Как определяется площадь криволинейной трапеции в декартовых координатах?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Как использовать параметрические уравнения для нахождения площади фигуры?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Запишите формулу площади области в полярных координатах.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Дайте определение длины дуги кривой.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Как вычисляется длина дуги, заданной </a:t>
            </a:r>
            <a:r>
              <a:rPr lang="ru-RU" sz="2400" dirty="0" err="1"/>
              <a:t>параметрически</a:t>
            </a:r>
            <a:r>
              <a:rPr lang="ru-RU" sz="2400" dirty="0"/>
              <a:t>?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Как найти длину дуги кривой в полярных координатах?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Запишите формулу объёма тела вращения вокруг оси </a:t>
            </a:r>
            <a:r>
              <a:rPr lang="ru-RU" sz="2400" i="1" dirty="0" err="1"/>
              <a:t>Ox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Как вычисляется площадь поверхности вращения?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Приведите пример применения формулы площади или объёма.</a:t>
            </a:r>
          </a:p>
        </p:txBody>
      </p:sp>
    </p:spTree>
    <p:extLst>
      <p:ext uri="{BB962C8B-B14F-4D97-AF65-F5344CB8AC3E}">
        <p14:creationId xmlns:p14="http://schemas.microsoft.com/office/powerpoint/2010/main" val="1493824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DD9C-3102-4052-8C63-97EFA7EB4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Литература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1B89F-12CD-401A-AA95-B558B9F65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/>
              <a:t>Махмеджанов</a:t>
            </a:r>
            <a:r>
              <a:rPr lang="ru-RU" sz="2400" dirty="0"/>
              <a:t> Н., </a:t>
            </a:r>
            <a:r>
              <a:rPr lang="ru-RU" sz="2400" dirty="0" err="1"/>
              <a:t>Махмеджанова</a:t>
            </a:r>
            <a:r>
              <a:rPr lang="ru-RU" sz="2400" dirty="0"/>
              <a:t> Р.Н. Сборник задач по высшей математике. – 2009. – 408 стр.</a:t>
            </a:r>
          </a:p>
          <a:p>
            <a:r>
              <a:rPr lang="ru-RU" sz="2400" dirty="0"/>
              <a:t>Н.М. </a:t>
            </a:r>
            <a:r>
              <a:rPr lang="ru-RU" sz="2400" dirty="0" err="1"/>
              <a:t>Махмеджанов</a:t>
            </a:r>
            <a:r>
              <a:rPr lang="ru-RU" sz="2400" dirty="0"/>
              <a:t>. Сборник заданий по высшей математике. Алматы: «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Университеті</a:t>
            </a:r>
            <a:r>
              <a:rPr lang="ru-RU" sz="2400" dirty="0"/>
              <a:t>», 2021.</a:t>
            </a:r>
          </a:p>
          <a:p>
            <a:r>
              <a:rPr lang="ru-RU" sz="2400" dirty="0"/>
              <a:t>Кудрявцев Л.Д. Краткий курс математического анализа. 2005. Т.1, Т.2.</a:t>
            </a:r>
          </a:p>
          <a:p>
            <a:r>
              <a:rPr lang="ru-RU" sz="2400" dirty="0"/>
              <a:t>Демидович. Сборник задач по математическому анализу.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5345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Цель лекции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400"/>
            </a:pPr>
            <a:r>
              <a:rPr lang="ru-RU" dirty="0"/>
              <a:t>Познакомить студентов с основными геометрическими и физическими приложениями определённого интеграла.</a:t>
            </a:r>
          </a:p>
          <a:p>
            <a:pPr>
              <a:defRPr sz="2400"/>
            </a:pPr>
            <a:r>
              <a:rPr lang="ru-RU" dirty="0"/>
              <a:t>Научиться применять определённый интеграл для вычисления площадей плоских фигур в декартовых и полярных координатах.</a:t>
            </a:r>
          </a:p>
          <a:p>
            <a:pPr>
              <a:defRPr sz="2400"/>
            </a:pPr>
            <a:r>
              <a:rPr lang="ru-RU" dirty="0"/>
              <a:t>Освоить методы нахождения длины дуги кривой.</a:t>
            </a:r>
          </a:p>
          <a:p>
            <a:pPr>
              <a:defRPr sz="2400"/>
            </a:pPr>
            <a:r>
              <a:rPr lang="ru-RU" dirty="0"/>
              <a:t>Научиться вычислять объёмы тел вращения и площади поверхностей вращения.</a:t>
            </a:r>
          </a:p>
        </p:txBody>
      </p:sp>
    </p:spTree>
    <p:extLst>
      <p:ext uri="{BB962C8B-B14F-4D97-AF65-F5344CB8AC3E}">
        <p14:creationId xmlns:p14="http://schemas.microsoft.com/office/powerpoint/2010/main" val="395896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Основные вопросы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lang="ru-RU" dirty="0"/>
              <a:t>Площадь плоской фигуры в декартовых координатах.</a:t>
            </a:r>
          </a:p>
          <a:p>
            <a:pPr>
              <a:defRPr sz="2400"/>
            </a:pPr>
            <a:r>
              <a:rPr lang="ru-RU" dirty="0"/>
              <a:t>Площадь криволинейной трапеции, в том числе заданной параметрическими уравнениями.</a:t>
            </a:r>
          </a:p>
          <a:p>
            <a:pPr>
              <a:defRPr sz="2400"/>
            </a:pPr>
            <a:r>
              <a:rPr lang="ru-RU" dirty="0"/>
              <a:t>Площадь фигуры в полярных координатах.</a:t>
            </a:r>
          </a:p>
          <a:p>
            <a:pPr>
              <a:defRPr sz="2400"/>
            </a:pPr>
            <a:r>
              <a:rPr lang="ru-RU" dirty="0"/>
              <a:t>Длина дуги кривой в декартовых, параметрических и полярных координатах.</a:t>
            </a:r>
          </a:p>
          <a:p>
            <a:pPr>
              <a:defRPr sz="2400"/>
            </a:pPr>
            <a:r>
              <a:rPr lang="ru-RU" dirty="0"/>
              <a:t>Объёмы тел вращения.</a:t>
            </a:r>
          </a:p>
          <a:p>
            <a:pPr>
              <a:defRPr sz="2400"/>
            </a:pPr>
            <a:r>
              <a:rPr lang="ru-RU" dirty="0"/>
              <a:t>Площадь поверхностей вращения.</a:t>
            </a:r>
          </a:p>
          <a:p>
            <a:pPr>
              <a:defRPr sz="2400"/>
            </a:pPr>
            <a:r>
              <a:rPr lang="ru-RU" dirty="0"/>
              <a:t>Примеры вычислений.</a:t>
            </a:r>
          </a:p>
        </p:txBody>
      </p:sp>
    </p:spTree>
    <p:extLst>
      <p:ext uri="{BB962C8B-B14F-4D97-AF65-F5344CB8AC3E}">
        <p14:creationId xmlns:p14="http://schemas.microsoft.com/office/powerpoint/2010/main" val="276275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t>Краткое содержание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/>
            </a:pPr>
            <a:r>
              <a:rPr lang="ru-RU" dirty="0"/>
              <a:t>Применение определённого интеграла к вычислению площадей фигур.</a:t>
            </a:r>
          </a:p>
          <a:p>
            <a:pPr>
              <a:defRPr sz="2400"/>
            </a:pPr>
            <a:r>
              <a:rPr lang="ru-RU" dirty="0"/>
              <a:t>Формулы площади в декартовых и полярных координатах, в том числе при параметрическом задании.</a:t>
            </a:r>
          </a:p>
          <a:p>
            <a:pPr>
              <a:defRPr sz="2400"/>
            </a:pPr>
            <a:r>
              <a:rPr lang="ru-RU" dirty="0"/>
              <a:t>Определение длины дуги кривой и соответствующие формулы.</a:t>
            </a:r>
          </a:p>
          <a:p>
            <a:pPr>
              <a:defRPr sz="2400"/>
            </a:pPr>
            <a:r>
              <a:rPr lang="ru-RU" dirty="0"/>
              <a:t>Вычисление объёмов тел вращения с помощью интегралов.</a:t>
            </a:r>
          </a:p>
          <a:p>
            <a:pPr>
              <a:defRPr sz="2400"/>
            </a:pPr>
            <a:r>
              <a:rPr lang="ru-RU" dirty="0"/>
              <a:t>Формула площади поверхности вращения.</a:t>
            </a:r>
          </a:p>
          <a:p>
            <a:pPr>
              <a:defRPr sz="2400"/>
            </a:pPr>
            <a:r>
              <a:rPr lang="ru-RU" dirty="0"/>
              <a:t>Разбор типовых примеров.</a:t>
            </a:r>
          </a:p>
        </p:txBody>
      </p:sp>
    </p:spTree>
    <p:extLst>
      <p:ext uri="{BB962C8B-B14F-4D97-AF65-F5344CB8AC3E}">
        <p14:creationId xmlns:p14="http://schemas.microsoft.com/office/powerpoint/2010/main" val="434681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5B60-4292-4942-B3F3-F058CAEAF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Площадь в декартовых координатах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49C84-2290-4BAD-BE05-A763FDB30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Если 𝑦=𝑓(𝑥)</a:t>
            </a:r>
            <a:r>
              <a:rPr lang="en-US" sz="2400" dirty="0"/>
              <a:t> </a:t>
            </a:r>
            <a:r>
              <a:rPr lang="ru-RU" sz="2400" dirty="0"/>
              <a:t>непрерывна на [𝑎,𝑏]</a:t>
            </a:r>
            <a:r>
              <a:rPr lang="en-US" sz="2400" dirty="0"/>
              <a:t> </a:t>
            </a:r>
            <a:r>
              <a:rPr lang="ru-RU" sz="2400" dirty="0"/>
              <a:t>и 𝑓(𝑥)≥0</a:t>
            </a:r>
            <a:r>
              <a:rPr lang="en-US" sz="2400" dirty="0"/>
              <a:t>, </a:t>
            </a:r>
            <a:r>
              <a:rPr lang="ru-RU" sz="2400" dirty="0"/>
              <a:t>то площадь криволинейной трапеции:</a:t>
            </a:r>
          </a:p>
          <a:p>
            <a:pPr marL="0" indent="0">
              <a:buNone/>
            </a:pPr>
            <a:r>
              <a:rPr lang="ru-RU" sz="2400" dirty="0"/>
              <a:t>		</a:t>
            </a:r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/>
              <a:t>Если 𝑓(𝑥)≤0</a:t>
            </a:r>
            <a:r>
              <a:rPr lang="en-US" sz="2400" dirty="0"/>
              <a:t>, </a:t>
            </a:r>
            <a:r>
              <a:rPr lang="ru-RU" sz="2400" dirty="0"/>
              <a:t>интеграл даёт площадь со знаком «минус».</a:t>
            </a:r>
          </a:p>
          <a:p>
            <a:r>
              <a:rPr lang="ru-RU" sz="2400" dirty="0"/>
              <a:t>В общем случае, когда 𝑓(𝑥)</a:t>
            </a:r>
            <a:r>
              <a:rPr lang="en-US" sz="2400" dirty="0"/>
              <a:t> </a:t>
            </a:r>
            <a:r>
              <a:rPr lang="ru-RU" sz="2400" dirty="0"/>
              <a:t>меняет знак на [𝑎,𝑏]</a:t>
            </a:r>
            <a:r>
              <a:rPr lang="en-US" sz="2400" dirty="0"/>
              <a:t>,</a:t>
            </a:r>
            <a:r>
              <a:rPr lang="ru-RU" sz="2400" dirty="0"/>
              <a:t>интеграл равен разности «положительных» и «отрицательных» площадей.</a:t>
            </a:r>
            <a:endParaRPr lang="en-US" sz="2400" dirty="0"/>
          </a:p>
        </p:txBody>
      </p:sp>
      <p:pic>
        <p:nvPicPr>
          <p:cNvPr id="17410" name="Picture 2">
            <a:extLst>
              <a:ext uri="{FF2B5EF4-FFF2-40B4-BE49-F238E27FC236}">
                <a16:creationId xmlns:a16="http://schemas.microsoft.com/office/drawing/2014/main" id="{3A96EDC0-77E8-48C4-9503-93DBC82427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698" y="2371824"/>
            <a:ext cx="1470376" cy="8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8140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3E0CC-92D0-452A-9E3E-A9163C22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Площадь в параметрической форме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3A05D-0218-43C1-98E4-08ECEEAD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Пусть кривая задана </a:t>
            </a:r>
            <a:r>
              <a:rPr lang="ru-RU" sz="2400" dirty="0" err="1"/>
              <a:t>параметрически</a:t>
            </a:r>
            <a:r>
              <a:rPr lang="ru-RU" sz="2400" dirty="0"/>
              <a:t>: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где 𝑥(𝑡),𝑦(𝑡)</a:t>
            </a:r>
            <a:r>
              <a:rPr lang="en-US" sz="2400" dirty="0"/>
              <a:t> — </a:t>
            </a:r>
            <a:r>
              <a:rPr lang="ru-RU" sz="2400" dirty="0"/>
              <a:t>непрерывно дифференцируемые функции.</a:t>
            </a:r>
          </a:p>
          <a:p>
            <a:r>
              <a:rPr lang="ru-RU" sz="2400" dirty="0"/>
              <a:t>При монотонности 𝑥(𝑡)</a:t>
            </a:r>
            <a:r>
              <a:rPr lang="en-US" sz="2400" dirty="0"/>
              <a:t> </a:t>
            </a:r>
            <a:r>
              <a:rPr lang="ru-RU" sz="2400" dirty="0"/>
              <a:t>на [𝛼,𝛽]</a:t>
            </a:r>
            <a:r>
              <a:rPr lang="el-GR" sz="2400" dirty="0"/>
              <a:t> </a:t>
            </a:r>
            <a:r>
              <a:rPr lang="ru-RU" sz="2400" dirty="0"/>
              <a:t>площадь соответствующей криволинейной трапеции равна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Формула получается заменой переменной 𝑥=𝑥(𝑡)</a:t>
            </a:r>
            <a:r>
              <a:rPr lang="en-US" sz="2400" dirty="0"/>
              <a:t> </a:t>
            </a:r>
            <a:r>
              <a:rPr lang="ru-RU" sz="2400" dirty="0"/>
              <a:t>в интеграле по 𝑥</a:t>
            </a:r>
            <a:r>
              <a:rPr lang="en-US" sz="2400" dirty="0"/>
              <a:t>.</a:t>
            </a:r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F9161A92-EEBC-4C10-A30C-BC9134C58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163" y="4246562"/>
            <a:ext cx="2311765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>
            <a:extLst>
              <a:ext uri="{FF2B5EF4-FFF2-40B4-BE49-F238E27FC236}">
                <a16:creationId xmlns:a16="http://schemas.microsoft.com/office/drawing/2014/main" id="{0134451D-C99B-470B-BBD4-4BE6F8D62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263" y="1531938"/>
            <a:ext cx="1287201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977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6FCEC-2B46-444B-B9DD-2C6819A82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Пример 1. Площадь эллипса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9511A-5F17-4C00-930E-B4CAADD3A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Эллипс с полуосями 𝑎</a:t>
            </a:r>
            <a:r>
              <a:rPr lang="en-US" sz="2400" dirty="0"/>
              <a:t> </a:t>
            </a:r>
            <a:r>
              <a:rPr lang="ru-RU" sz="2400" dirty="0"/>
              <a:t>и 𝑏</a:t>
            </a:r>
            <a:r>
              <a:rPr lang="en-US" sz="2400" dirty="0"/>
              <a:t> </a:t>
            </a:r>
            <a:r>
              <a:rPr lang="ru-RU" sz="2400" dirty="0"/>
              <a:t>задаётся </a:t>
            </a:r>
            <a:r>
              <a:rPr lang="ru-RU" sz="2400" dirty="0" err="1"/>
              <a:t>параметрически</a:t>
            </a:r>
            <a:r>
              <a:rPr lang="ru-RU" sz="2400" dirty="0"/>
              <a:t>:</a:t>
            </a: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Верхняя половина эллипса образует криволинейную трапецию.</a:t>
            </a:r>
          </a:p>
          <a:p>
            <a:r>
              <a:rPr lang="ru-RU" sz="2400" dirty="0"/>
              <a:t>Площадь эллипса вычисляется интегралом по параметру и получается</a:t>
            </a:r>
          </a:p>
          <a:p>
            <a:pPr marL="0" indent="0">
              <a:buNone/>
            </a:pPr>
            <a:r>
              <a:rPr lang="ru-RU" sz="2400" dirty="0"/>
              <a:t>		𝑆=𝜋𝑎𝑏</a:t>
            </a:r>
            <a:endParaRPr lang="en-US" sz="2400" dirty="0"/>
          </a:p>
        </p:txBody>
      </p:sp>
      <p:pic>
        <p:nvPicPr>
          <p:cNvPr id="19458" name="Picture 2">
            <a:extLst>
              <a:ext uri="{FF2B5EF4-FFF2-40B4-BE49-F238E27FC236}">
                <a16:creationId xmlns:a16="http://schemas.microsoft.com/office/drawing/2014/main" id="{6170A286-943F-45CF-A17D-DDF2E2E50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4831" y="1955800"/>
            <a:ext cx="1380269" cy="1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58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CF5BC-C8E5-4731-81F6-63D329EF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Площадь в полярных координатах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F5FA0-F3D1-4411-BF75-D8B6A92DE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Полярные координаты точки:</a:t>
            </a:r>
          </a:p>
          <a:p>
            <a:endParaRPr lang="ru-RU" sz="2400" dirty="0"/>
          </a:p>
          <a:p>
            <a:endParaRPr lang="ru-RU" sz="2400" dirty="0"/>
          </a:p>
          <a:p>
            <a:r>
              <a:rPr lang="ru-RU" sz="2400" dirty="0"/>
              <a:t>Область, ограниченная лучами 𝜑= 𝜑</a:t>
            </a:r>
            <a:r>
              <a:rPr lang="ru-RU" sz="2400" baseline="-25000" dirty="0"/>
              <a:t>1</a:t>
            </a:r>
            <a:r>
              <a:rPr lang="el-GR" sz="2400" dirty="0"/>
              <a:t>, 𝜑=</a:t>
            </a:r>
            <a:r>
              <a:rPr lang="ru-RU" sz="2400" dirty="0"/>
              <a:t> 𝜑</a:t>
            </a:r>
            <a:r>
              <a:rPr lang="ru-RU" sz="2400" baseline="-25000" dirty="0"/>
              <a:t>2</a:t>
            </a:r>
            <a:r>
              <a:rPr lang="ru-RU" sz="2400" dirty="0"/>
              <a:t> и графиком неотрицательной функции 𝑟=𝜌(𝜑)</a:t>
            </a:r>
            <a:r>
              <a:rPr lang="el-GR" sz="2400" dirty="0"/>
              <a:t>, </a:t>
            </a:r>
            <a:r>
              <a:rPr lang="ru-RU" sz="2400" dirty="0"/>
              <a:t>называется криволинейным треугольником.</a:t>
            </a:r>
          </a:p>
          <a:p>
            <a:r>
              <a:rPr lang="ru-RU" sz="2400" dirty="0"/>
              <a:t>Площадь такой области равна</a:t>
            </a:r>
          </a:p>
          <a:p>
            <a:endParaRPr lang="ru-RU" sz="2400" dirty="0"/>
          </a:p>
        </p:txBody>
      </p:sp>
      <p:pic>
        <p:nvPicPr>
          <p:cNvPr id="20482" name="Picture 2">
            <a:extLst>
              <a:ext uri="{FF2B5EF4-FFF2-40B4-BE49-F238E27FC236}">
                <a16:creationId xmlns:a16="http://schemas.microsoft.com/office/drawing/2014/main" id="{1B93545A-6A65-43D6-9C14-E029AECF0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562" y="2073274"/>
            <a:ext cx="1616896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>
            <a:extLst>
              <a:ext uri="{FF2B5EF4-FFF2-40B4-BE49-F238E27FC236}">
                <a16:creationId xmlns:a16="http://schemas.microsoft.com/office/drawing/2014/main" id="{FC6225B5-F3B7-4F5C-BD01-C77B6D7A4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560887"/>
            <a:ext cx="2369032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863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CF0F9-B8F7-44B3-8FFB-4AF61987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Пример 2. Лемниската Бернулли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4E04B-0A2A-4874-BADD-146CCE059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Рассматривается кривая в полярных координатах 𝑟=𝜌(𝜑), называемая лемнискатой Бернулли.</a:t>
            </a:r>
          </a:p>
          <a:p>
            <a:r>
              <a:rPr lang="ru-RU" sz="2400" dirty="0"/>
              <a:t>По условию выделяется допустимая область значений 𝜑.</a:t>
            </a:r>
          </a:p>
          <a:p>
            <a:r>
              <a:rPr lang="ru-RU" sz="2400" dirty="0"/>
              <a:t>Вычисляется площадь одного криволинейного треугольника (четверти фигуры).</a:t>
            </a:r>
          </a:p>
          <a:p>
            <a:r>
              <a:rPr lang="ru-RU" sz="2400" dirty="0"/>
              <a:t>Общая площадь области получается умножением на 4 и вычисляется по формуле площади в полярных координатах.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238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769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Лекция 14. Некоторые приложения определенных интегралов</vt:lpstr>
      <vt:lpstr>Цель лекции</vt:lpstr>
      <vt:lpstr>Основные вопросы</vt:lpstr>
      <vt:lpstr>Краткое содержание</vt:lpstr>
      <vt:lpstr>Площадь в декартовых координатах</vt:lpstr>
      <vt:lpstr>Площадь в параметрической форме</vt:lpstr>
      <vt:lpstr>Пример 1. Площадь эллипса</vt:lpstr>
      <vt:lpstr>Площадь в полярных координатах</vt:lpstr>
      <vt:lpstr>Пример 2. Лемниската Бернулли</vt:lpstr>
      <vt:lpstr>Длина дуги кривой</vt:lpstr>
      <vt:lpstr>Длина дуги: другие задания</vt:lpstr>
      <vt:lpstr>Объёмы тел вращения</vt:lpstr>
      <vt:lpstr>Примеры объёмов тел вращения</vt:lpstr>
      <vt:lpstr>Площадь поверхности вращения</vt:lpstr>
      <vt:lpstr>Вопросы для самоконтроля</vt:lpstr>
      <vt:lpstr>Литература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15. Несобственные интегралы. Примеры</dc:title>
  <dc:subject/>
  <dc:creator>Salikh</dc:creator>
  <cp:keywords/>
  <dc:description>generated using python-pptx</dc:description>
  <cp:lastModifiedBy>Omarov, Salikh [M E]</cp:lastModifiedBy>
  <cp:revision>33</cp:revision>
  <dcterms:created xsi:type="dcterms:W3CDTF">2013-01-27T09:14:16Z</dcterms:created>
  <dcterms:modified xsi:type="dcterms:W3CDTF">2025-11-17T05:16:36Z</dcterms:modified>
  <cp:category/>
</cp:coreProperties>
</file>